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75" r:id="rId4"/>
    <p:sldId id="276"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9"/>
    <p:restoredTop sz="94671"/>
  </p:normalViewPr>
  <p:slideViewPr>
    <p:cSldViewPr snapToGrid="0" snapToObjects="1">
      <p:cViewPr varScale="1">
        <p:scale>
          <a:sx n="104" d="100"/>
          <a:sy n="104" d="100"/>
        </p:scale>
        <p:origin x="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BDBC-2882-9244-87C4-8227A47C93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2B9661-9EA0-4F4B-85C0-C75CB12154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21B42C-42C6-ED4A-A3C4-3B41FC1B807F}"/>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4D54A645-544F-214F-BEC3-44329C4FD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36FD3-B328-4A48-899D-D20B9DBA749E}"/>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538975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C0CC-80A1-FC4B-9A75-BF0F1C3791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4E1B48-929E-9F4C-92E3-F156ACBC8C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D0489-2CA6-C043-BF71-08279B45DABD}"/>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8A5F045B-042D-434C-9D8F-E085C9FC7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B9A8C-5B45-2C47-8929-CD0969D267C6}"/>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391227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AF51B-ED97-5E46-843F-BBB8E33795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23BDF9-C4F5-6844-B51F-544C31C1AE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0D418-15DE-7A49-9ACE-34F841A2AE16}"/>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77E6B6D0-6F09-5B42-BCAE-981FEF2D9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4A231-91CA-B64D-B1F7-5B8E45DBEDB4}"/>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194998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D4C9-535C-4B4B-98DE-0C827BA60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62D63-68C5-304A-AE3D-6EC2BDA9DF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AF2BD-98CF-C346-A4C0-DEFC9C6DB88B}"/>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7806A1A8-74C5-074B-B6B6-2F61B2E0C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3B296-AEF4-A341-A101-C46DBD607AE4}"/>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2121197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11EC-2D18-9C42-AA9A-484184A99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A57CF1-19D4-2241-8089-538591330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8C15A6-64BF-1240-9834-0346CF74A77D}"/>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56458017-A7E1-B447-B7B1-E89172153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468BA-03B7-DE43-9022-E49610207353}"/>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21400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CCE4-8C21-B846-90EE-63D5C3F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5DC79-2F03-D347-9046-7218B85488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6482CB-6518-2D4A-B443-78DC969AF1D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D552B3-E031-4549-A624-833133AB4E30}"/>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6" name="Footer Placeholder 5">
            <a:extLst>
              <a:ext uri="{FF2B5EF4-FFF2-40B4-BE49-F238E27FC236}">
                <a16:creationId xmlns:a16="http://schemas.microsoft.com/office/drawing/2014/main" id="{5A608BA9-0E07-ED41-9F33-1D945D057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296C1-4330-4A4F-BC50-CCB9B118E6A0}"/>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66219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BED7-CD37-B545-97E7-7F38C21853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3A1793-CD75-7241-A5D6-59A200D35F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960CCF-245F-E045-A47D-8C042BFEFC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9EACDD-A90E-B542-BAE3-759937C799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F5FA0D-E2C5-074C-BA1B-180CB33CEE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B6C59C-E739-5C4B-B5D5-C981A98D81DC}"/>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8" name="Footer Placeholder 7">
            <a:extLst>
              <a:ext uri="{FF2B5EF4-FFF2-40B4-BE49-F238E27FC236}">
                <a16:creationId xmlns:a16="http://schemas.microsoft.com/office/drawing/2014/main" id="{A6EDC89C-1ECD-4B4E-9865-232CC8352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8CF9D7-C191-BB41-B425-EBE81845AB6A}"/>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1787594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E987-6E9D-8D46-8ECE-EEEF4C64B4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A69D83-594A-7F4C-9DF6-4CEB506D7584}"/>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4" name="Footer Placeholder 3">
            <a:extLst>
              <a:ext uri="{FF2B5EF4-FFF2-40B4-BE49-F238E27FC236}">
                <a16:creationId xmlns:a16="http://schemas.microsoft.com/office/drawing/2014/main" id="{0EAE9C4D-8839-E04B-A05C-872C2D1CDA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37D677-CAEE-4B4A-B149-44E93852C7D1}"/>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204566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90B07-9097-3342-9545-1C2D3A531A9C}"/>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3" name="Footer Placeholder 2">
            <a:extLst>
              <a:ext uri="{FF2B5EF4-FFF2-40B4-BE49-F238E27FC236}">
                <a16:creationId xmlns:a16="http://schemas.microsoft.com/office/drawing/2014/main" id="{B7A8A145-42A1-F244-A6BF-2AE30B704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B4E030-7386-184E-9CB2-98A20105B14F}"/>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276615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99EB-EB06-6345-AF1E-2FC094965B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D33DFB-0BBC-6B4B-9F33-A26FB269B0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50DB28-5637-8B4D-9E2F-E4CC6B3E0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0CB24C-FA87-814D-A23D-4DB365AF796D}"/>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6" name="Footer Placeholder 5">
            <a:extLst>
              <a:ext uri="{FF2B5EF4-FFF2-40B4-BE49-F238E27FC236}">
                <a16:creationId xmlns:a16="http://schemas.microsoft.com/office/drawing/2014/main" id="{8D4ED4A0-58A8-6345-B9C9-A4C6ECABF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EC50E-59F7-4442-BAD7-94DC5739F739}"/>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1006534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6393-D7C3-994F-89FF-1B203A298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B1651-088D-F349-AEC8-1205EE25A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263D95-5488-B04D-A1D6-147AEED1AE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A62292-483C-CF43-9BE4-6106EFDA4875}"/>
              </a:ext>
            </a:extLst>
          </p:cNvPr>
          <p:cNvSpPr>
            <a:spLocks noGrp="1"/>
          </p:cNvSpPr>
          <p:nvPr>
            <p:ph type="dt" sz="half" idx="10"/>
          </p:nvPr>
        </p:nvSpPr>
        <p:spPr/>
        <p:txBody>
          <a:bodyPr/>
          <a:lstStyle/>
          <a:p>
            <a:fld id="{C3B93D22-7D0B-434E-99F2-952ABBDB47DE}" type="datetimeFigureOut">
              <a:rPr lang="en-US" smtClean="0"/>
              <a:t>5/1/23</a:t>
            </a:fld>
            <a:endParaRPr lang="en-US"/>
          </a:p>
        </p:txBody>
      </p:sp>
      <p:sp>
        <p:nvSpPr>
          <p:cNvPr id="6" name="Footer Placeholder 5">
            <a:extLst>
              <a:ext uri="{FF2B5EF4-FFF2-40B4-BE49-F238E27FC236}">
                <a16:creationId xmlns:a16="http://schemas.microsoft.com/office/drawing/2014/main" id="{40ACDA71-8206-A442-A760-FC0E27E94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90DE0-E7D8-3841-8C33-345D198263C8}"/>
              </a:ext>
            </a:extLst>
          </p:cNvPr>
          <p:cNvSpPr>
            <a:spLocks noGrp="1"/>
          </p:cNvSpPr>
          <p:nvPr>
            <p:ph type="sldNum" sz="quarter" idx="12"/>
          </p:nvPr>
        </p:nvSpPr>
        <p:spPr/>
        <p:txBody>
          <a:bodyPr/>
          <a:lstStyle/>
          <a:p>
            <a:fld id="{048AB456-8207-3C49-9360-E1B4AF3C4721}" type="slidenum">
              <a:rPr lang="en-US" smtClean="0"/>
              <a:t>‹#›</a:t>
            </a:fld>
            <a:endParaRPr lang="en-US"/>
          </a:p>
        </p:txBody>
      </p:sp>
    </p:spTree>
    <p:extLst>
      <p:ext uri="{BB962C8B-B14F-4D97-AF65-F5344CB8AC3E}">
        <p14:creationId xmlns:p14="http://schemas.microsoft.com/office/powerpoint/2010/main" val="44810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8E6F5A-587F-C94A-90C9-323DF4163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911B83-D253-7645-8227-2DDACEB0A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B4C5D-294F-9145-ACA5-29E8A397EB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93D22-7D0B-434E-99F2-952ABBDB47DE}" type="datetimeFigureOut">
              <a:rPr lang="en-US" smtClean="0"/>
              <a:t>5/1/23</a:t>
            </a:fld>
            <a:endParaRPr lang="en-US"/>
          </a:p>
        </p:txBody>
      </p:sp>
      <p:sp>
        <p:nvSpPr>
          <p:cNvPr id="5" name="Footer Placeholder 4">
            <a:extLst>
              <a:ext uri="{FF2B5EF4-FFF2-40B4-BE49-F238E27FC236}">
                <a16:creationId xmlns:a16="http://schemas.microsoft.com/office/drawing/2014/main" id="{F3EA7646-96B6-0F4C-83A3-2C2D3E0CB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B4F836-58EE-9E43-9922-4340E3D834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AB456-8207-3C49-9360-E1B4AF3C4721}" type="slidenum">
              <a:rPr lang="en-US" smtClean="0"/>
              <a:t>‹#›</a:t>
            </a:fld>
            <a:endParaRPr lang="en-US"/>
          </a:p>
        </p:txBody>
      </p:sp>
    </p:spTree>
    <p:extLst>
      <p:ext uri="{BB962C8B-B14F-4D97-AF65-F5344CB8AC3E}">
        <p14:creationId xmlns:p14="http://schemas.microsoft.com/office/powerpoint/2010/main" val="2448290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E5678-C597-FA4A-81D7-9E003039EE61}"/>
              </a:ext>
            </a:extLst>
          </p:cNvPr>
          <p:cNvSpPr txBox="1"/>
          <p:nvPr/>
        </p:nvSpPr>
        <p:spPr>
          <a:xfrm>
            <a:off x="2480785" y="2548746"/>
            <a:ext cx="8272095" cy="707886"/>
          </a:xfrm>
          <a:prstGeom prst="rect">
            <a:avLst/>
          </a:prstGeom>
          <a:noFill/>
        </p:spPr>
        <p:txBody>
          <a:bodyPr wrap="square" rtlCol="0">
            <a:spAutoFit/>
          </a:bodyPr>
          <a:lstStyle/>
          <a:p>
            <a:r>
              <a:rPr lang="en-US" sz="4000" dirty="0"/>
              <a:t>Project Name: SQL Data Analysis.</a:t>
            </a:r>
          </a:p>
        </p:txBody>
      </p:sp>
    </p:spTree>
    <p:extLst>
      <p:ext uri="{BB962C8B-B14F-4D97-AF65-F5344CB8AC3E}">
        <p14:creationId xmlns:p14="http://schemas.microsoft.com/office/powerpoint/2010/main" val="41755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1138773"/>
          </a:xfrm>
          <a:prstGeom prst="rect">
            <a:avLst/>
          </a:prstGeom>
          <a:noFill/>
        </p:spPr>
        <p:txBody>
          <a:bodyPr wrap="square" rtlCol="0">
            <a:spAutoFit/>
          </a:bodyPr>
          <a:lstStyle/>
          <a:p>
            <a:pPr algn="ctr"/>
            <a:r>
              <a:rPr lang="en-US" sz="2000" b="1" dirty="0"/>
              <a:t>Q5. Who is the best customer? The customer who has spent the most money will be declared the best customer.  Write a query that returns the person who has spent the most money</a:t>
            </a:r>
          </a:p>
          <a:p>
            <a:pPr algn="ctr"/>
            <a:endParaRPr lang="en-US" sz="2000" b="1" dirty="0"/>
          </a:p>
          <a:p>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1859813" y="6046097"/>
            <a:ext cx="9157572" cy="369332"/>
          </a:xfrm>
          <a:prstGeom prst="rect">
            <a:avLst/>
          </a:prstGeom>
          <a:noFill/>
        </p:spPr>
        <p:txBody>
          <a:bodyPr wrap="none" rtlCol="0">
            <a:spAutoFit/>
          </a:bodyPr>
          <a:lstStyle/>
          <a:p>
            <a:pPr algn="ctr"/>
            <a:r>
              <a:rPr lang="en-US" dirty="0"/>
              <a:t>Answer5. The above query shows that R Madhav is the best customer. He spent $144.54 in total</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992464" y="902043"/>
            <a:ext cx="8230487" cy="5144054"/>
          </a:xfrm>
          <a:prstGeom prst="rect">
            <a:avLst/>
          </a:prstGeom>
        </p:spPr>
      </p:pic>
    </p:spTree>
    <p:extLst>
      <p:ext uri="{BB962C8B-B14F-4D97-AF65-F5344CB8AC3E}">
        <p14:creationId xmlns:p14="http://schemas.microsoft.com/office/powerpoint/2010/main" val="9019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830997"/>
          </a:xfrm>
          <a:prstGeom prst="rect">
            <a:avLst/>
          </a:prstGeom>
          <a:noFill/>
        </p:spPr>
        <p:txBody>
          <a:bodyPr wrap="square" rtlCol="0">
            <a:spAutoFit/>
          </a:bodyPr>
          <a:lstStyle/>
          <a:p>
            <a:pPr algn="ctr"/>
            <a:r>
              <a:rPr lang="en-US" sz="2000" b="1" dirty="0"/>
              <a:t>Q6. Write query to return the email, first name, last name, &amp; Genre of all Rock Music listeners. Return your list ordered alphabetically by email starting with A</a:t>
            </a:r>
          </a:p>
          <a:p>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2031367" y="6046097"/>
            <a:ext cx="8789779" cy="369332"/>
          </a:xfrm>
          <a:prstGeom prst="rect">
            <a:avLst/>
          </a:prstGeom>
          <a:noFill/>
        </p:spPr>
        <p:txBody>
          <a:bodyPr wrap="none" rtlCol="0">
            <a:spAutoFit/>
          </a:bodyPr>
          <a:lstStyle/>
          <a:p>
            <a:pPr algn="ctr"/>
            <a:r>
              <a:rPr lang="en-US" dirty="0"/>
              <a:t>Answer6. The above query has returned the required information of all rock music listeners.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992464" y="902043"/>
            <a:ext cx="8515294" cy="5144054"/>
          </a:xfrm>
          <a:prstGeom prst="rect">
            <a:avLst/>
          </a:prstGeom>
        </p:spPr>
      </p:pic>
    </p:spTree>
    <p:extLst>
      <p:ext uri="{BB962C8B-B14F-4D97-AF65-F5344CB8AC3E}">
        <p14:creationId xmlns:p14="http://schemas.microsoft.com/office/powerpoint/2010/main" val="373033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707886"/>
          </a:xfrm>
          <a:prstGeom prst="rect">
            <a:avLst/>
          </a:prstGeom>
          <a:noFill/>
        </p:spPr>
        <p:txBody>
          <a:bodyPr wrap="square" rtlCol="0">
            <a:spAutoFit/>
          </a:bodyPr>
          <a:lstStyle/>
          <a:p>
            <a:pPr algn="ctr"/>
            <a:r>
              <a:rPr lang="en-US" sz="2000" b="1" dirty="0"/>
              <a:t>Q7. Let's invite the artists who have written the most rock music in our dataset. Write a query that returns the Artist name and total track count of the top 10 rock bands</a:t>
            </a:r>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1603409" y="6046097"/>
            <a:ext cx="9645718" cy="369332"/>
          </a:xfrm>
          <a:prstGeom prst="rect">
            <a:avLst/>
          </a:prstGeom>
          <a:noFill/>
        </p:spPr>
        <p:txBody>
          <a:bodyPr wrap="none" rtlCol="0">
            <a:spAutoFit/>
          </a:bodyPr>
          <a:lstStyle/>
          <a:p>
            <a:pPr algn="ctr"/>
            <a:r>
              <a:rPr lang="en-US" dirty="0"/>
              <a:t>Answer7. The above query has returned the artist names and total track counts of top 10 rock bands.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134868" y="902043"/>
            <a:ext cx="8230486" cy="5144054"/>
          </a:xfrm>
          <a:prstGeom prst="rect">
            <a:avLst/>
          </a:prstGeom>
        </p:spPr>
      </p:pic>
    </p:spTree>
    <p:extLst>
      <p:ext uri="{BB962C8B-B14F-4D97-AF65-F5344CB8AC3E}">
        <p14:creationId xmlns:p14="http://schemas.microsoft.com/office/powerpoint/2010/main" val="407604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1015663"/>
          </a:xfrm>
          <a:prstGeom prst="rect">
            <a:avLst/>
          </a:prstGeom>
          <a:noFill/>
        </p:spPr>
        <p:txBody>
          <a:bodyPr wrap="square" rtlCol="0">
            <a:spAutoFit/>
          </a:bodyPr>
          <a:lstStyle/>
          <a:p>
            <a:pPr algn="ctr"/>
            <a:r>
              <a:rPr lang="en-US" sz="2000" b="1" dirty="0"/>
              <a:t>Q8. Return all the track names that have a song length longer than the average song length. Return the Name and Milliseconds for each track. </a:t>
            </a:r>
          </a:p>
          <a:p>
            <a:pPr algn="ctr"/>
            <a:r>
              <a:rPr lang="en-US" sz="2000" b="1" dirty="0"/>
              <a:t>-- Order by the song length with the longest songs listed first</a:t>
            </a:r>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703803" y="6046097"/>
            <a:ext cx="11444928" cy="369332"/>
          </a:xfrm>
          <a:prstGeom prst="rect">
            <a:avLst/>
          </a:prstGeom>
          <a:noFill/>
        </p:spPr>
        <p:txBody>
          <a:bodyPr wrap="none" rtlCol="0">
            <a:spAutoFit/>
          </a:bodyPr>
          <a:lstStyle/>
          <a:p>
            <a:pPr algn="ctr"/>
            <a:r>
              <a:rPr lang="en-US" dirty="0"/>
              <a:t>Answer8. The above query has returned all the track names that have a song length longer than the average song length</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134868" y="902043"/>
            <a:ext cx="8230486" cy="5144053"/>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1989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707886"/>
          </a:xfrm>
          <a:prstGeom prst="rect">
            <a:avLst/>
          </a:prstGeom>
          <a:noFill/>
        </p:spPr>
        <p:txBody>
          <a:bodyPr wrap="square" rtlCol="0">
            <a:spAutoFit/>
          </a:bodyPr>
          <a:lstStyle/>
          <a:p>
            <a:pPr algn="ctr"/>
            <a:r>
              <a:rPr lang="en-US" sz="2000" b="1" dirty="0"/>
              <a:t>Q9. Find how much amount spent by each customer on artists? Write a query to return customer name, artist name and total spent -- Order by the song length with the longest songs listed first</a:t>
            </a:r>
            <a:endParaRPr lang="en-US" sz="800" dirty="0"/>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134869" y="902043"/>
            <a:ext cx="8230484" cy="5144053"/>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1247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707886"/>
          </a:xfrm>
          <a:prstGeom prst="rect">
            <a:avLst/>
          </a:prstGeom>
          <a:noFill/>
        </p:spPr>
        <p:txBody>
          <a:bodyPr wrap="square" rtlCol="0">
            <a:spAutoFit/>
          </a:bodyPr>
          <a:lstStyle/>
          <a:p>
            <a:pPr algn="ctr"/>
            <a:r>
              <a:rPr lang="en-US" sz="2000" b="1" dirty="0"/>
              <a:t>Q9. Find how much amount spent by each customer on artists? Write a query to return customer name, artist name and total spent -- Order by the song length with the longest songs listed first  (OUTPUT)</a:t>
            </a:r>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1603536" y="6046097"/>
            <a:ext cx="9645462" cy="369332"/>
          </a:xfrm>
          <a:prstGeom prst="rect">
            <a:avLst/>
          </a:prstGeom>
          <a:noFill/>
        </p:spPr>
        <p:txBody>
          <a:bodyPr wrap="none" rtlCol="0">
            <a:spAutoFit/>
          </a:bodyPr>
          <a:lstStyle/>
          <a:p>
            <a:pPr algn="ctr"/>
            <a:r>
              <a:rPr lang="en-US" dirty="0"/>
              <a:t>Answer9. The above query has returned all the to return customer name, artist name and total spent.</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134869" y="902043"/>
            <a:ext cx="8230484" cy="5144052"/>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6228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0"/>
            <a:ext cx="12192001" cy="1323439"/>
          </a:xfrm>
          <a:prstGeom prst="rect">
            <a:avLst/>
          </a:prstGeom>
          <a:noFill/>
        </p:spPr>
        <p:txBody>
          <a:bodyPr wrap="square" rtlCol="0">
            <a:spAutoFit/>
          </a:bodyPr>
          <a:lstStyle/>
          <a:p>
            <a:pPr algn="ctr"/>
            <a:endParaRPr lang="en-US" sz="2000" b="1" dirty="0"/>
          </a:p>
          <a:p>
            <a:pPr algn="ctr"/>
            <a:r>
              <a:rPr lang="en-US" sz="2000" b="1" dirty="0"/>
              <a:t>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endParaRPr lang="en-US" sz="800" dirty="0"/>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980757" y="1339788"/>
            <a:ext cx="8230483" cy="5144052"/>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1340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923330"/>
          </a:xfrm>
          <a:prstGeom prst="rect">
            <a:avLst/>
          </a:prstGeom>
          <a:noFill/>
        </p:spPr>
        <p:txBody>
          <a:bodyPr wrap="square" rtlCol="0">
            <a:spAutoFit/>
          </a:bodyPr>
          <a:lstStyle/>
          <a:p>
            <a:pPr algn="ctr"/>
            <a:r>
              <a:rPr lang="en-US" b="1" dirty="0"/>
              <a:t>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 (OUTPUT)</a:t>
            </a:r>
            <a:endParaRPr lang="en-US" sz="7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0" y="6259017"/>
            <a:ext cx="12191999" cy="646331"/>
          </a:xfrm>
          <a:prstGeom prst="rect">
            <a:avLst/>
          </a:prstGeom>
          <a:noFill/>
        </p:spPr>
        <p:txBody>
          <a:bodyPr wrap="square" rtlCol="0">
            <a:spAutoFit/>
          </a:bodyPr>
          <a:lstStyle/>
          <a:p>
            <a:pPr algn="ctr"/>
            <a:r>
              <a:rPr lang="en-US" dirty="0"/>
              <a:t>Answer10. The above query has returned all the to country along with the top Genre and For countries where the maximum number of purchases is shared return all Genres.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122512" y="1099794"/>
            <a:ext cx="8230483" cy="5144052"/>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3498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0"/>
            <a:ext cx="12192001" cy="1323439"/>
          </a:xfrm>
          <a:prstGeom prst="rect">
            <a:avLst/>
          </a:prstGeom>
          <a:noFill/>
        </p:spPr>
        <p:txBody>
          <a:bodyPr wrap="square" rtlCol="0">
            <a:spAutoFit/>
          </a:bodyPr>
          <a:lstStyle/>
          <a:p>
            <a:pPr algn="ctr"/>
            <a:endParaRPr lang="en-US" sz="2000" b="1" dirty="0"/>
          </a:p>
          <a:p>
            <a:pPr algn="ctr"/>
            <a:r>
              <a:rPr lang="en-US" sz="2000" b="1" dirty="0"/>
              <a:t>Q11.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endParaRPr lang="en-US" sz="800" dirty="0"/>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980757" y="1339788"/>
            <a:ext cx="8230483" cy="5144051"/>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126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923330"/>
          </a:xfrm>
          <a:prstGeom prst="rect">
            <a:avLst/>
          </a:prstGeom>
          <a:noFill/>
        </p:spPr>
        <p:txBody>
          <a:bodyPr wrap="square" rtlCol="0">
            <a:spAutoFit/>
          </a:bodyPr>
          <a:lstStyle/>
          <a:p>
            <a:pPr algn="ctr"/>
            <a:r>
              <a:rPr lang="en-US" b="1" dirty="0"/>
              <a:t>Q11.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 (OUTPUT)</a:t>
            </a:r>
            <a:endParaRPr lang="en-US" sz="7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0" y="6259017"/>
            <a:ext cx="12191999" cy="369332"/>
          </a:xfrm>
          <a:prstGeom prst="rect">
            <a:avLst/>
          </a:prstGeom>
          <a:noFill/>
        </p:spPr>
        <p:txBody>
          <a:bodyPr wrap="square" rtlCol="0">
            <a:spAutoFit/>
          </a:bodyPr>
          <a:lstStyle/>
          <a:p>
            <a:pPr algn="ctr"/>
            <a:r>
              <a:rPr lang="en-US" dirty="0"/>
              <a:t>Answer11. The above query has returned all the required information form the dataset.</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980757" y="1099794"/>
            <a:ext cx="8230483" cy="5144051"/>
          </a:xfrm>
          <a:prstGeom prst="rect">
            <a:avLst/>
          </a:prstGeom>
        </p:spPr>
      </p:pic>
      <p:sp>
        <p:nvSpPr>
          <p:cNvPr id="3" name="TextBox 2">
            <a:extLst>
              <a:ext uri="{FF2B5EF4-FFF2-40B4-BE49-F238E27FC236}">
                <a16:creationId xmlns:a16="http://schemas.microsoft.com/office/drawing/2014/main" id="{73D202A0-7DDB-8544-9455-D7236EFF0B08}"/>
              </a:ext>
            </a:extLst>
          </p:cNvPr>
          <p:cNvSpPr txBox="1"/>
          <p:nvPr/>
        </p:nvSpPr>
        <p:spPr>
          <a:xfrm>
            <a:off x="11766430" y="3502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6190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2F81-88B7-B248-A7ED-8902EDA9E34E}"/>
              </a:ext>
            </a:extLst>
          </p:cNvPr>
          <p:cNvSpPr txBox="1"/>
          <p:nvPr/>
        </p:nvSpPr>
        <p:spPr>
          <a:xfrm>
            <a:off x="818147" y="577517"/>
            <a:ext cx="10619874" cy="4154984"/>
          </a:xfrm>
          <a:prstGeom prst="rect">
            <a:avLst/>
          </a:prstGeom>
          <a:noFill/>
        </p:spPr>
        <p:txBody>
          <a:bodyPr wrap="square" rtlCol="0">
            <a:spAutoFit/>
          </a:bodyPr>
          <a:lstStyle/>
          <a:p>
            <a:r>
              <a:rPr lang="en-US" sz="4000" b="1" dirty="0"/>
              <a:t>Project Summary :</a:t>
            </a:r>
            <a:r>
              <a:rPr lang="en-US" b="1" dirty="0"/>
              <a:t> </a:t>
            </a:r>
          </a:p>
          <a:p>
            <a:pPr lvl="2"/>
            <a:r>
              <a:rPr lang="en-US" sz="3200" dirty="0"/>
              <a:t>This is a data analysis project using </a:t>
            </a:r>
            <a:r>
              <a:rPr lang="en-US" sz="3200" dirty="0" err="1"/>
              <a:t>sql</a:t>
            </a:r>
            <a:r>
              <a:rPr lang="en-US" sz="3200" dirty="0"/>
              <a:t> in which I have been  given a music dataset. Which consists of 11 tables. The tables are 1. Album , 2.Artist , 3.customer , 4.employee , 5. Genre  , 6.Invoice  , 7.invoice_line,  8. </a:t>
            </a:r>
            <a:r>
              <a:rPr lang="en-US" sz="3200" dirty="0" err="1"/>
              <a:t>media_type</a:t>
            </a:r>
            <a:r>
              <a:rPr lang="en-US" sz="3200" dirty="0"/>
              <a:t> , 9. playlist ,  10. </a:t>
            </a:r>
            <a:r>
              <a:rPr lang="en-US" sz="3200" dirty="0" err="1"/>
              <a:t>playlist_track</a:t>
            </a:r>
            <a:r>
              <a:rPr lang="en-US" sz="3200" dirty="0"/>
              <a:t>,  11.track</a:t>
            </a:r>
          </a:p>
          <a:p>
            <a:pPr lvl="2"/>
            <a:r>
              <a:rPr lang="en-US" sz="3200" dirty="0"/>
              <a:t>I have been given few questions that I have to answer by exploring dataset.</a:t>
            </a:r>
          </a:p>
        </p:txBody>
      </p:sp>
    </p:spTree>
    <p:extLst>
      <p:ext uri="{BB962C8B-B14F-4D97-AF65-F5344CB8AC3E}">
        <p14:creationId xmlns:p14="http://schemas.microsoft.com/office/powerpoint/2010/main" val="964286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7B6EA-8C4D-6544-A27D-2D339701AEB4}"/>
              </a:ext>
            </a:extLst>
          </p:cNvPr>
          <p:cNvPicPr>
            <a:picLocks noChangeAspect="1"/>
          </p:cNvPicPr>
          <p:nvPr/>
        </p:nvPicPr>
        <p:blipFill>
          <a:blip r:embed="rId2"/>
          <a:stretch>
            <a:fillRect/>
          </a:stretch>
        </p:blipFill>
        <p:spPr>
          <a:xfrm>
            <a:off x="1902940" y="992547"/>
            <a:ext cx="8468321" cy="5535828"/>
          </a:xfrm>
          <a:prstGeom prst="rect">
            <a:avLst/>
          </a:prstGeom>
        </p:spPr>
      </p:pic>
      <p:sp>
        <p:nvSpPr>
          <p:cNvPr id="4" name="TextBox 3">
            <a:extLst>
              <a:ext uri="{FF2B5EF4-FFF2-40B4-BE49-F238E27FC236}">
                <a16:creationId xmlns:a16="http://schemas.microsoft.com/office/drawing/2014/main" id="{CEBA8B0C-1A12-CE4A-A6FF-5E6CB26386C1}"/>
              </a:ext>
            </a:extLst>
          </p:cNvPr>
          <p:cNvSpPr txBox="1"/>
          <p:nvPr/>
        </p:nvSpPr>
        <p:spPr>
          <a:xfrm>
            <a:off x="3811858" y="407772"/>
            <a:ext cx="4226413" cy="584775"/>
          </a:xfrm>
          <a:prstGeom prst="rect">
            <a:avLst/>
          </a:prstGeom>
          <a:noFill/>
        </p:spPr>
        <p:txBody>
          <a:bodyPr wrap="none" rtlCol="0">
            <a:spAutoFit/>
          </a:bodyPr>
          <a:lstStyle/>
          <a:p>
            <a:pPr algn="ctr"/>
            <a:r>
              <a:rPr lang="en-US" sz="3200" b="1" dirty="0"/>
              <a:t>Music Dataset Schema :</a:t>
            </a:r>
          </a:p>
        </p:txBody>
      </p:sp>
    </p:spTree>
    <p:extLst>
      <p:ext uri="{BB962C8B-B14F-4D97-AF65-F5344CB8AC3E}">
        <p14:creationId xmlns:p14="http://schemas.microsoft.com/office/powerpoint/2010/main" val="347874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BA8B0C-1A12-CE4A-A6FF-5E6CB26386C1}"/>
              </a:ext>
            </a:extLst>
          </p:cNvPr>
          <p:cNvSpPr txBox="1"/>
          <p:nvPr/>
        </p:nvSpPr>
        <p:spPr>
          <a:xfrm>
            <a:off x="3264241" y="407772"/>
            <a:ext cx="5321650" cy="584775"/>
          </a:xfrm>
          <a:prstGeom prst="rect">
            <a:avLst/>
          </a:prstGeom>
          <a:noFill/>
        </p:spPr>
        <p:txBody>
          <a:bodyPr wrap="none" rtlCol="0">
            <a:spAutoFit/>
          </a:bodyPr>
          <a:lstStyle/>
          <a:p>
            <a:pPr algn="ctr"/>
            <a:r>
              <a:rPr lang="en-US" sz="3200" b="1" dirty="0"/>
              <a:t>Music Dataset Questionnaire :</a:t>
            </a:r>
          </a:p>
        </p:txBody>
      </p:sp>
      <p:pic>
        <p:nvPicPr>
          <p:cNvPr id="2" name="Picture 1">
            <a:extLst>
              <a:ext uri="{FF2B5EF4-FFF2-40B4-BE49-F238E27FC236}">
                <a16:creationId xmlns:a16="http://schemas.microsoft.com/office/drawing/2014/main" id="{91367E0E-2DAF-804C-AB95-64713E1EEFA5}"/>
              </a:ext>
            </a:extLst>
          </p:cNvPr>
          <p:cNvPicPr>
            <a:picLocks noChangeAspect="1"/>
          </p:cNvPicPr>
          <p:nvPr/>
        </p:nvPicPr>
        <p:blipFill>
          <a:blip r:embed="rId2"/>
          <a:stretch>
            <a:fillRect/>
          </a:stretch>
        </p:blipFill>
        <p:spPr>
          <a:xfrm>
            <a:off x="2726309" y="992547"/>
            <a:ext cx="6615399" cy="5865453"/>
          </a:xfrm>
          <a:prstGeom prst="rect">
            <a:avLst/>
          </a:prstGeom>
        </p:spPr>
      </p:pic>
    </p:spTree>
    <p:extLst>
      <p:ext uri="{BB962C8B-B14F-4D97-AF65-F5344CB8AC3E}">
        <p14:creationId xmlns:p14="http://schemas.microsoft.com/office/powerpoint/2010/main" val="169014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A22D1-B450-B746-9882-224F9FB32CC0}"/>
              </a:ext>
            </a:extLst>
          </p:cNvPr>
          <p:cNvPicPr>
            <a:picLocks noChangeAspect="1"/>
          </p:cNvPicPr>
          <p:nvPr/>
        </p:nvPicPr>
        <p:blipFill>
          <a:blip r:embed="rId2"/>
          <a:stretch>
            <a:fillRect/>
          </a:stretch>
        </p:blipFill>
        <p:spPr>
          <a:xfrm>
            <a:off x="1495601" y="1074468"/>
            <a:ext cx="9512968" cy="5351045"/>
          </a:xfrm>
          <a:prstGeom prst="rect">
            <a:avLst/>
          </a:prstGeom>
        </p:spPr>
      </p:pic>
      <p:sp>
        <p:nvSpPr>
          <p:cNvPr id="7" name="Rectangle 6">
            <a:extLst>
              <a:ext uri="{FF2B5EF4-FFF2-40B4-BE49-F238E27FC236}">
                <a16:creationId xmlns:a16="http://schemas.microsoft.com/office/drawing/2014/main" id="{7A29ADFE-5F33-144C-9B1E-173D8AF16F89}"/>
              </a:ext>
            </a:extLst>
          </p:cNvPr>
          <p:cNvSpPr/>
          <p:nvPr/>
        </p:nvSpPr>
        <p:spPr>
          <a:xfrm>
            <a:off x="3332414" y="265645"/>
            <a:ext cx="4985275" cy="646331"/>
          </a:xfrm>
          <a:prstGeom prst="rect">
            <a:avLst/>
          </a:prstGeom>
        </p:spPr>
        <p:txBody>
          <a:bodyPr wrap="none">
            <a:spAutoFit/>
          </a:bodyPr>
          <a:lstStyle/>
          <a:p>
            <a:pPr algn="ctr"/>
            <a:r>
              <a:rPr lang="en-US" sz="3600" b="1" dirty="0"/>
              <a:t>Exploring Dataset Tables:</a:t>
            </a:r>
          </a:p>
        </p:txBody>
      </p:sp>
    </p:spTree>
    <p:extLst>
      <p:ext uri="{BB962C8B-B14F-4D97-AF65-F5344CB8AC3E}">
        <p14:creationId xmlns:p14="http://schemas.microsoft.com/office/powerpoint/2010/main" val="2525424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931639" y="176464"/>
            <a:ext cx="8633517" cy="800219"/>
          </a:xfrm>
          <a:prstGeom prst="rect">
            <a:avLst/>
          </a:prstGeom>
          <a:noFill/>
        </p:spPr>
        <p:txBody>
          <a:bodyPr wrap="none" rtlCol="0">
            <a:spAutoFit/>
          </a:bodyPr>
          <a:lstStyle/>
          <a:p>
            <a:pPr algn="ctr"/>
            <a:r>
              <a:rPr lang="en-US" sz="2800" b="1" dirty="0"/>
              <a:t>Q1. Who is the senior most employee based on job title?</a:t>
            </a:r>
          </a:p>
          <a:p>
            <a:endParaRPr lang="en-US" dirty="0"/>
          </a:p>
        </p:txBody>
      </p:sp>
      <p:pic>
        <p:nvPicPr>
          <p:cNvPr id="4" name="Picture 3">
            <a:extLst>
              <a:ext uri="{FF2B5EF4-FFF2-40B4-BE49-F238E27FC236}">
                <a16:creationId xmlns:a16="http://schemas.microsoft.com/office/drawing/2014/main" id="{394FC3C1-14F1-EE48-8125-7D3874946B7A}"/>
              </a:ext>
            </a:extLst>
          </p:cNvPr>
          <p:cNvPicPr>
            <a:picLocks noChangeAspect="1"/>
          </p:cNvPicPr>
          <p:nvPr/>
        </p:nvPicPr>
        <p:blipFill>
          <a:blip r:embed="rId2"/>
          <a:stretch>
            <a:fillRect/>
          </a:stretch>
        </p:blipFill>
        <p:spPr>
          <a:xfrm>
            <a:off x="1491912" y="761551"/>
            <a:ext cx="9252288" cy="5204412"/>
          </a:xfrm>
          <a:prstGeom prst="rect">
            <a:avLst/>
          </a:prstGeom>
        </p:spPr>
      </p:pic>
      <p:sp>
        <p:nvSpPr>
          <p:cNvPr id="5" name="TextBox 4">
            <a:extLst>
              <a:ext uri="{FF2B5EF4-FFF2-40B4-BE49-F238E27FC236}">
                <a16:creationId xmlns:a16="http://schemas.microsoft.com/office/drawing/2014/main" id="{F4117602-A314-9C42-ABAF-A062029DD5DD}"/>
              </a:ext>
            </a:extLst>
          </p:cNvPr>
          <p:cNvSpPr txBox="1"/>
          <p:nvPr/>
        </p:nvSpPr>
        <p:spPr>
          <a:xfrm>
            <a:off x="2134007" y="6183170"/>
            <a:ext cx="8012771" cy="369332"/>
          </a:xfrm>
          <a:prstGeom prst="rect">
            <a:avLst/>
          </a:prstGeom>
          <a:noFill/>
        </p:spPr>
        <p:txBody>
          <a:bodyPr wrap="none" rtlCol="0">
            <a:spAutoFit/>
          </a:bodyPr>
          <a:lstStyle/>
          <a:p>
            <a:r>
              <a:rPr lang="en-US" dirty="0"/>
              <a:t>Answer1. The above query shows that Mohan  Madan is the senior most employee.</a:t>
            </a:r>
          </a:p>
        </p:txBody>
      </p:sp>
    </p:spTree>
    <p:extLst>
      <p:ext uri="{BB962C8B-B14F-4D97-AF65-F5344CB8AC3E}">
        <p14:creationId xmlns:p14="http://schemas.microsoft.com/office/powerpoint/2010/main" val="102313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2737724" y="176464"/>
            <a:ext cx="7021346" cy="800219"/>
          </a:xfrm>
          <a:prstGeom prst="rect">
            <a:avLst/>
          </a:prstGeom>
          <a:noFill/>
        </p:spPr>
        <p:txBody>
          <a:bodyPr wrap="none" rtlCol="0">
            <a:spAutoFit/>
          </a:bodyPr>
          <a:lstStyle/>
          <a:p>
            <a:pPr algn="ctr"/>
            <a:r>
              <a:rPr lang="en-US" sz="2800" b="1" dirty="0"/>
              <a:t>Q2. Which countries have the most Invoices?</a:t>
            </a:r>
          </a:p>
          <a:p>
            <a:endParaRPr lang="en-US" dirty="0"/>
          </a:p>
        </p:txBody>
      </p:sp>
      <p:sp>
        <p:nvSpPr>
          <p:cNvPr id="5" name="TextBox 4">
            <a:extLst>
              <a:ext uri="{FF2B5EF4-FFF2-40B4-BE49-F238E27FC236}">
                <a16:creationId xmlns:a16="http://schemas.microsoft.com/office/drawing/2014/main" id="{F4117602-A314-9C42-ABAF-A062029DD5DD}"/>
              </a:ext>
            </a:extLst>
          </p:cNvPr>
          <p:cNvSpPr txBox="1"/>
          <p:nvPr/>
        </p:nvSpPr>
        <p:spPr>
          <a:xfrm>
            <a:off x="2804185" y="6046098"/>
            <a:ext cx="7515199" cy="369332"/>
          </a:xfrm>
          <a:prstGeom prst="rect">
            <a:avLst/>
          </a:prstGeom>
          <a:noFill/>
        </p:spPr>
        <p:txBody>
          <a:bodyPr wrap="none" rtlCol="0">
            <a:spAutoFit/>
          </a:bodyPr>
          <a:lstStyle/>
          <a:p>
            <a:r>
              <a:rPr lang="en-US" dirty="0"/>
              <a:t>Answer2. The above query shows the countries with most number of invoices.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719260" y="776881"/>
            <a:ext cx="9058274" cy="5095280"/>
          </a:xfrm>
          <a:prstGeom prst="rect">
            <a:avLst/>
          </a:prstGeom>
        </p:spPr>
      </p:pic>
    </p:spTree>
    <p:extLst>
      <p:ext uri="{BB962C8B-B14F-4D97-AF65-F5344CB8AC3E}">
        <p14:creationId xmlns:p14="http://schemas.microsoft.com/office/powerpoint/2010/main" val="398433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2877826" y="176464"/>
            <a:ext cx="6741141" cy="800219"/>
          </a:xfrm>
          <a:prstGeom prst="rect">
            <a:avLst/>
          </a:prstGeom>
          <a:noFill/>
        </p:spPr>
        <p:txBody>
          <a:bodyPr wrap="none" rtlCol="0">
            <a:spAutoFit/>
          </a:bodyPr>
          <a:lstStyle/>
          <a:p>
            <a:pPr algn="ctr"/>
            <a:r>
              <a:rPr lang="en-US" sz="2800" b="1" dirty="0"/>
              <a:t>Q3. What are top 3 values of total invoice?</a:t>
            </a:r>
          </a:p>
          <a:p>
            <a:endParaRPr lang="en-US" dirty="0"/>
          </a:p>
        </p:txBody>
      </p:sp>
      <p:sp>
        <p:nvSpPr>
          <p:cNvPr id="5" name="TextBox 4">
            <a:extLst>
              <a:ext uri="{FF2B5EF4-FFF2-40B4-BE49-F238E27FC236}">
                <a16:creationId xmlns:a16="http://schemas.microsoft.com/office/drawing/2014/main" id="{F4117602-A314-9C42-ABAF-A062029DD5DD}"/>
              </a:ext>
            </a:extLst>
          </p:cNvPr>
          <p:cNvSpPr txBox="1"/>
          <p:nvPr/>
        </p:nvSpPr>
        <p:spPr>
          <a:xfrm>
            <a:off x="3236449" y="6046098"/>
            <a:ext cx="6469143" cy="369332"/>
          </a:xfrm>
          <a:prstGeom prst="rect">
            <a:avLst/>
          </a:prstGeom>
          <a:noFill/>
        </p:spPr>
        <p:txBody>
          <a:bodyPr wrap="none" rtlCol="0">
            <a:spAutoFit/>
          </a:bodyPr>
          <a:lstStyle/>
          <a:p>
            <a:r>
              <a:rPr lang="en-US" dirty="0"/>
              <a:t>Answer3. The above query shows the top 3 values of total invoices.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1717115" y="716861"/>
            <a:ext cx="9062562" cy="5329237"/>
          </a:xfrm>
          <a:prstGeom prst="rect">
            <a:avLst/>
          </a:prstGeom>
        </p:spPr>
      </p:pic>
    </p:spTree>
    <p:extLst>
      <p:ext uri="{BB962C8B-B14F-4D97-AF65-F5344CB8AC3E}">
        <p14:creationId xmlns:p14="http://schemas.microsoft.com/office/powerpoint/2010/main" val="249047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38371A-C0C5-0E49-B6D4-E0F3714EF410}"/>
              </a:ext>
            </a:extLst>
          </p:cNvPr>
          <p:cNvSpPr txBox="1"/>
          <p:nvPr/>
        </p:nvSpPr>
        <p:spPr>
          <a:xfrm>
            <a:off x="-1" y="176464"/>
            <a:ext cx="12192001" cy="1138773"/>
          </a:xfrm>
          <a:prstGeom prst="rect">
            <a:avLst/>
          </a:prstGeom>
          <a:noFill/>
        </p:spPr>
        <p:txBody>
          <a:bodyPr wrap="square" rtlCol="0">
            <a:spAutoFit/>
          </a:bodyPr>
          <a:lstStyle/>
          <a:p>
            <a:pPr algn="ctr"/>
            <a:r>
              <a:rPr lang="en-US" sz="2000" b="1" dirty="0"/>
              <a:t>Q4. Which city has the best customers? We would like to throw a promotional Music</a:t>
            </a:r>
          </a:p>
          <a:p>
            <a:pPr algn="ctr"/>
            <a:r>
              <a:rPr lang="en-US" sz="2000" b="1" dirty="0"/>
              <a:t>festival in the city we made the most money. Write a query that returns one city that has the highest sum of invoice totals. </a:t>
            </a:r>
            <a:r>
              <a:rPr lang="en-US" b="1" dirty="0"/>
              <a:t>Return both the city name &amp; sum of all invoice totals</a:t>
            </a:r>
          </a:p>
          <a:p>
            <a:endParaRPr lang="en-US" sz="800" dirty="0"/>
          </a:p>
        </p:txBody>
      </p:sp>
      <p:sp>
        <p:nvSpPr>
          <p:cNvPr id="5" name="TextBox 4">
            <a:extLst>
              <a:ext uri="{FF2B5EF4-FFF2-40B4-BE49-F238E27FC236}">
                <a16:creationId xmlns:a16="http://schemas.microsoft.com/office/drawing/2014/main" id="{F4117602-A314-9C42-ABAF-A062029DD5DD}"/>
              </a:ext>
            </a:extLst>
          </p:cNvPr>
          <p:cNvSpPr txBox="1"/>
          <p:nvPr/>
        </p:nvSpPr>
        <p:spPr>
          <a:xfrm>
            <a:off x="3236449" y="6046098"/>
            <a:ext cx="6740115" cy="369332"/>
          </a:xfrm>
          <a:prstGeom prst="rect">
            <a:avLst/>
          </a:prstGeom>
          <a:noFill/>
        </p:spPr>
        <p:txBody>
          <a:bodyPr wrap="none" rtlCol="0">
            <a:spAutoFit/>
          </a:bodyPr>
          <a:lstStyle/>
          <a:p>
            <a:r>
              <a:rPr lang="en-US" dirty="0"/>
              <a:t>Answer4. The above query shows that Prague has the best customers.</a:t>
            </a:r>
          </a:p>
        </p:txBody>
      </p:sp>
      <p:pic>
        <p:nvPicPr>
          <p:cNvPr id="6" name="Picture 5">
            <a:extLst>
              <a:ext uri="{FF2B5EF4-FFF2-40B4-BE49-F238E27FC236}">
                <a16:creationId xmlns:a16="http://schemas.microsoft.com/office/drawing/2014/main" id="{308424FB-37F4-DE43-AF4B-DCD72E4D799F}"/>
              </a:ext>
            </a:extLst>
          </p:cNvPr>
          <p:cNvPicPr>
            <a:picLocks noChangeAspect="1"/>
          </p:cNvPicPr>
          <p:nvPr/>
        </p:nvPicPr>
        <p:blipFill>
          <a:blip r:embed="rId2"/>
          <a:stretch>
            <a:fillRect/>
          </a:stretch>
        </p:blipFill>
        <p:spPr>
          <a:xfrm>
            <a:off x="2096260" y="1198605"/>
            <a:ext cx="7755988" cy="4847493"/>
          </a:xfrm>
          <a:prstGeom prst="rect">
            <a:avLst/>
          </a:prstGeom>
        </p:spPr>
      </p:pic>
    </p:spTree>
    <p:extLst>
      <p:ext uri="{BB962C8B-B14F-4D97-AF65-F5344CB8AC3E}">
        <p14:creationId xmlns:p14="http://schemas.microsoft.com/office/powerpoint/2010/main" val="276949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858</Words>
  <Application>Microsoft Macintosh PowerPoint</Application>
  <PresentationFormat>Widescreen</PresentationFormat>
  <Paragraphs>36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cp:revision>
  <dcterms:created xsi:type="dcterms:W3CDTF">2023-04-28T07:32:41Z</dcterms:created>
  <dcterms:modified xsi:type="dcterms:W3CDTF">2023-05-01T18:27:07Z</dcterms:modified>
</cp:coreProperties>
</file>